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554" y="13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776166D-AA89-4DE7-8514-0BCDB32F46CD}"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76166D-AA89-4DE7-8514-0BCDB32F46CD}"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76166D-AA89-4DE7-8514-0BCDB32F46CD}"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76166D-AA89-4DE7-8514-0BCDB32F46CD}"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76166D-AA89-4DE7-8514-0BCDB32F46CD}"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776166D-AA89-4DE7-8514-0BCDB32F46CD}"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76166D-AA89-4DE7-8514-0BCDB32F46CD}" type="datetimeFigureOut">
              <a:rPr lang="en-US" smtClean="0"/>
              <a:t>2/24/2020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776166D-AA89-4DE7-8514-0BCDB32F46CD}" type="datetimeFigureOut">
              <a:rPr lang="en-US" smtClean="0"/>
              <a:t>2/24/2020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76166D-AA89-4DE7-8514-0BCDB32F46CD}" type="datetimeFigureOut">
              <a:rPr lang="en-US" smtClean="0"/>
              <a:t>2/24/2020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76166D-AA89-4DE7-8514-0BCDB32F46CD}"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76166D-AA89-4DE7-8514-0BCDB32F46CD}"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776166D-AA89-4DE7-8514-0BCDB32F46CD}" type="datetimeFigureOut">
              <a:rPr lang="en-US" smtClean="0"/>
              <a:t>2/24/2020</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91EE00F-C838-4115-8073-4D0414F0F39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5000" r="-25000"/>
          </a:stretch>
        </a:blipFill>
        <a:effectLst/>
      </p:bgPr>
    </p:bg>
    <p:spTree>
      <p:nvGrpSpPr>
        <p:cNvPr id="1" name=""/>
        <p:cNvGrpSpPr/>
        <p:nvPr/>
      </p:nvGrpSpPr>
      <p:grpSpPr>
        <a:xfrm>
          <a:off x="0" y="0"/>
          <a:ext cx="0" cy="0"/>
          <a:chOff x="0" y="0"/>
          <a:chExt cx="0" cy="0"/>
        </a:xfrm>
      </p:grpSpPr>
      <p:pic>
        <p:nvPicPr>
          <p:cNvPr id="4" name="Picture 3" descr="Picture 2 for completely editable!.png"/>
          <p:cNvPicPr>
            <a:picLocks noChangeAspect="1"/>
          </p:cNvPicPr>
          <p:nvPr/>
        </p:nvPicPr>
        <p:blipFill>
          <a:blip r:embed="rId3" cstate="print"/>
          <a:stretch>
            <a:fillRect/>
          </a:stretch>
        </p:blipFill>
        <p:spPr>
          <a:xfrm>
            <a:off x="0" y="-180521"/>
            <a:ext cx="6656282" cy="8923807"/>
          </a:xfrm>
          <a:prstGeom prst="rect">
            <a:avLst/>
          </a:prstGeom>
        </p:spPr>
      </p:pic>
      <p:sp>
        <p:nvSpPr>
          <p:cNvPr id="5" name="TextBox 4"/>
          <p:cNvSpPr txBox="1"/>
          <p:nvPr/>
        </p:nvSpPr>
        <p:spPr>
          <a:xfrm>
            <a:off x="1574505" y="872529"/>
            <a:ext cx="3886200" cy="461665"/>
          </a:xfrm>
          <a:prstGeom prst="rect">
            <a:avLst/>
          </a:prstGeom>
          <a:noFill/>
        </p:spPr>
        <p:txBody>
          <a:bodyPr wrap="square" rtlCol="0">
            <a:spAutoFit/>
          </a:bodyPr>
          <a:lstStyle/>
          <a:p>
            <a:pPr algn="ctr"/>
            <a:r>
              <a:rPr lang="en-US" sz="2400" dirty="0">
                <a:solidFill>
                  <a:schemeClr val="bg1"/>
                </a:solidFill>
                <a:latin typeface="CCFindTheCreeper" pitchFamily="2" charset="0"/>
                <a:ea typeface="CCFindTheCreeper" pitchFamily="2" charset="0"/>
              </a:rPr>
              <a:t>Mrs. McFarland’s Class</a:t>
            </a:r>
          </a:p>
        </p:txBody>
      </p:sp>
      <p:sp>
        <p:nvSpPr>
          <p:cNvPr id="6" name="TextBox 5"/>
          <p:cNvSpPr txBox="1"/>
          <p:nvPr/>
        </p:nvSpPr>
        <p:spPr>
          <a:xfrm>
            <a:off x="2184104" y="1253588"/>
            <a:ext cx="2997495" cy="369332"/>
          </a:xfrm>
          <a:prstGeom prst="rect">
            <a:avLst/>
          </a:prstGeom>
          <a:noFill/>
        </p:spPr>
        <p:txBody>
          <a:bodyPr wrap="square" rtlCol="0">
            <a:spAutoFit/>
          </a:bodyPr>
          <a:lstStyle/>
          <a:p>
            <a:pPr algn="ctr"/>
            <a:r>
              <a:rPr lang="en-US" dirty="0">
                <a:solidFill>
                  <a:schemeClr val="bg1"/>
                </a:solidFill>
                <a:latin typeface="CCFindTheCreeper" pitchFamily="2" charset="0"/>
                <a:ea typeface="CCFindTheCreeper" pitchFamily="2" charset="0"/>
              </a:rPr>
              <a:t>Week of February 24th</a:t>
            </a:r>
          </a:p>
        </p:txBody>
      </p:sp>
      <p:sp>
        <p:nvSpPr>
          <p:cNvPr id="7" name="TextBox 6"/>
          <p:cNvSpPr txBox="1"/>
          <p:nvPr/>
        </p:nvSpPr>
        <p:spPr>
          <a:xfrm>
            <a:off x="393424" y="2433204"/>
            <a:ext cx="2819399" cy="1569660"/>
          </a:xfrm>
          <a:prstGeom prst="rect">
            <a:avLst/>
          </a:prstGeom>
          <a:noFill/>
        </p:spPr>
        <p:txBody>
          <a:bodyPr wrap="square" rtlCol="0">
            <a:spAutoFit/>
          </a:bodyPr>
          <a:lstStyle/>
          <a:p>
            <a:pPr algn="ctr"/>
            <a:r>
              <a:rPr lang="en-US" sz="1200" dirty="0">
                <a:latin typeface="CCFindTheCreeper" pitchFamily="2" charset="0"/>
                <a:ea typeface="CCFindTheCreeper" pitchFamily="2" charset="0"/>
              </a:rPr>
              <a:t>Our reading test format has changed as well.  Our weekly tests will assess how well students have mastered the skills and strategies for the week, not the comprehension and vocabulary of the specific story read for the week.  I will give the same grammar test because I want to be able to get a separate grammar grade.</a:t>
            </a:r>
          </a:p>
        </p:txBody>
      </p:sp>
      <p:sp>
        <p:nvSpPr>
          <p:cNvPr id="8" name="TextBox 7"/>
          <p:cNvSpPr txBox="1"/>
          <p:nvPr/>
        </p:nvSpPr>
        <p:spPr>
          <a:xfrm>
            <a:off x="3960330" y="3008851"/>
            <a:ext cx="2057400" cy="1107996"/>
          </a:xfrm>
          <a:prstGeom prst="rect">
            <a:avLst/>
          </a:prstGeom>
          <a:noFill/>
        </p:spPr>
        <p:txBody>
          <a:bodyPr wrap="square" rtlCol="0">
            <a:spAutoFit/>
          </a:bodyPr>
          <a:lstStyle/>
          <a:p>
            <a:pPr lvl="1">
              <a:buFont typeface="Arial" pitchFamily="34" charset="0"/>
              <a:buChar char="•"/>
            </a:pPr>
            <a:r>
              <a:rPr lang="en-US" sz="1100" dirty="0">
                <a:latin typeface="CCFindTheCreeper" pitchFamily="2" charset="0"/>
                <a:ea typeface="CCFindTheCreeper" pitchFamily="2" charset="0"/>
              </a:rPr>
              <a:t>Ch. 8—Fractions</a:t>
            </a:r>
          </a:p>
          <a:p>
            <a:pPr lvl="1">
              <a:buFont typeface="Arial" pitchFamily="34" charset="0"/>
              <a:buChar char="•"/>
            </a:pPr>
            <a:r>
              <a:rPr lang="en-US" sz="1100" dirty="0">
                <a:latin typeface="CCFindTheCreeper" pitchFamily="2" charset="0"/>
                <a:ea typeface="CCFindTheCreeper" pitchFamily="2" charset="0"/>
              </a:rPr>
              <a:t>Simplifying fractions</a:t>
            </a:r>
          </a:p>
          <a:p>
            <a:pPr lvl="1">
              <a:buFont typeface="Arial" pitchFamily="34" charset="0"/>
              <a:buChar char="•"/>
            </a:pPr>
            <a:r>
              <a:rPr lang="en-US" sz="1100" dirty="0">
                <a:latin typeface="CCFindTheCreeper" pitchFamily="2" charset="0"/>
                <a:ea typeface="CCFindTheCreeper" pitchFamily="2" charset="0"/>
              </a:rPr>
              <a:t>Least common multiple</a:t>
            </a:r>
          </a:p>
          <a:p>
            <a:pPr lvl="1">
              <a:buFont typeface="Arial" pitchFamily="34" charset="0"/>
              <a:buChar char="•"/>
            </a:pPr>
            <a:r>
              <a:rPr lang="en-US" sz="1100" dirty="0">
                <a:latin typeface="CCFindTheCreeper" pitchFamily="2" charset="0"/>
                <a:ea typeface="CCFindTheCreeper" pitchFamily="2" charset="0"/>
              </a:rPr>
              <a:t>Comparing fractions</a:t>
            </a:r>
          </a:p>
          <a:p>
            <a:pPr lvl="1">
              <a:buFont typeface="Arial" pitchFamily="34" charset="0"/>
              <a:buChar char="•"/>
            </a:pPr>
            <a:r>
              <a:rPr lang="en-US" sz="1100" dirty="0">
                <a:latin typeface="CCFindTheCreeper" pitchFamily="2" charset="0"/>
                <a:ea typeface="CCFindTheCreeper" pitchFamily="2" charset="0"/>
              </a:rPr>
              <a:t>Fractions as decimals</a:t>
            </a:r>
          </a:p>
          <a:p>
            <a:pPr lvl="1">
              <a:buFont typeface="Arial" pitchFamily="34" charset="0"/>
              <a:buChar char="•"/>
            </a:pPr>
            <a:endParaRPr lang="en-US" sz="1100" dirty="0">
              <a:latin typeface="CCFindTheCreeper" pitchFamily="2" charset="0"/>
              <a:ea typeface="CCFindTheCreeper" pitchFamily="2" charset="0"/>
            </a:endParaRPr>
          </a:p>
        </p:txBody>
      </p:sp>
      <p:sp>
        <p:nvSpPr>
          <p:cNvPr id="9" name="TextBox 8"/>
          <p:cNvSpPr txBox="1"/>
          <p:nvPr/>
        </p:nvSpPr>
        <p:spPr>
          <a:xfrm>
            <a:off x="3794863" y="4281383"/>
            <a:ext cx="2819400" cy="430887"/>
          </a:xfrm>
          <a:prstGeom prst="rect">
            <a:avLst/>
          </a:prstGeom>
          <a:noFill/>
        </p:spPr>
        <p:txBody>
          <a:bodyPr wrap="square" rtlCol="0">
            <a:spAutoFit/>
          </a:bodyPr>
          <a:lstStyle/>
          <a:p>
            <a:endParaRPr lang="en-US" sz="1100" dirty="0">
              <a:latin typeface="CCFindTheCreeper" pitchFamily="2" charset="0"/>
              <a:ea typeface="CCFindTheCreeper" pitchFamily="2" charset="0"/>
            </a:endParaRPr>
          </a:p>
          <a:p>
            <a:endParaRPr lang="en-US" sz="1100" dirty="0">
              <a:latin typeface="CCFindTheCreeper" pitchFamily="2" charset="0"/>
              <a:ea typeface="CCFindTheCreeper" pitchFamily="2" charset="0"/>
            </a:endParaRPr>
          </a:p>
        </p:txBody>
      </p:sp>
      <p:sp>
        <p:nvSpPr>
          <p:cNvPr id="10" name="TextBox 9"/>
          <p:cNvSpPr txBox="1"/>
          <p:nvPr/>
        </p:nvSpPr>
        <p:spPr>
          <a:xfrm>
            <a:off x="4358168" y="5454385"/>
            <a:ext cx="1646862" cy="430887"/>
          </a:xfrm>
          <a:prstGeom prst="rect">
            <a:avLst/>
          </a:prstGeom>
          <a:noFill/>
        </p:spPr>
        <p:txBody>
          <a:bodyPr wrap="square" rtlCol="0">
            <a:spAutoFit/>
          </a:bodyPr>
          <a:lstStyle/>
          <a:p>
            <a:pPr>
              <a:buFont typeface="Arial" pitchFamily="34" charset="0"/>
              <a:buChar char="•"/>
            </a:pPr>
            <a:r>
              <a:rPr lang="en-US" sz="1100" dirty="0">
                <a:latin typeface="CCFindTheCreeper" pitchFamily="2" charset="0"/>
                <a:ea typeface="CCFindTheCreeper" pitchFamily="2" charset="0"/>
              </a:rPr>
              <a:t>VCCCV pattern</a:t>
            </a:r>
          </a:p>
          <a:p>
            <a:pPr>
              <a:buFont typeface="Arial" pitchFamily="34" charset="0"/>
              <a:buChar char="•"/>
            </a:pPr>
            <a:r>
              <a:rPr lang="en-US" sz="1100" dirty="0">
                <a:latin typeface="CCFindTheCreeper" pitchFamily="2" charset="0"/>
                <a:ea typeface="CCFindTheCreeper" pitchFamily="2" charset="0"/>
              </a:rPr>
              <a:t>Test this Thursday</a:t>
            </a:r>
          </a:p>
        </p:txBody>
      </p:sp>
      <p:sp>
        <p:nvSpPr>
          <p:cNvPr id="11" name="TextBox 10"/>
          <p:cNvSpPr txBox="1"/>
          <p:nvPr/>
        </p:nvSpPr>
        <p:spPr>
          <a:xfrm>
            <a:off x="4366575" y="6490654"/>
            <a:ext cx="1851763" cy="769441"/>
          </a:xfrm>
          <a:prstGeom prst="rect">
            <a:avLst/>
          </a:prstGeom>
          <a:noFill/>
        </p:spPr>
        <p:txBody>
          <a:bodyPr wrap="square" rtlCol="0">
            <a:spAutoFit/>
          </a:bodyPr>
          <a:lstStyle/>
          <a:p>
            <a:pPr>
              <a:buFont typeface="Arial" pitchFamily="34" charset="0"/>
              <a:buChar char="•"/>
            </a:pPr>
            <a:r>
              <a:rPr lang="en-US" sz="1100" dirty="0">
                <a:latin typeface="CCFindTheCreeper" pitchFamily="2" charset="0"/>
                <a:ea typeface="CCFindTheCreeper" pitchFamily="2" charset="0"/>
              </a:rPr>
              <a:t>Regular and Irregular Verbs</a:t>
            </a:r>
          </a:p>
          <a:p>
            <a:pPr>
              <a:buFont typeface="Arial" pitchFamily="34" charset="0"/>
              <a:buChar char="•"/>
            </a:pPr>
            <a:r>
              <a:rPr lang="en-US" sz="1100" dirty="0">
                <a:latin typeface="CCFindTheCreeper" pitchFamily="2" charset="0"/>
                <a:ea typeface="CCFindTheCreeper" pitchFamily="2" charset="0"/>
              </a:rPr>
              <a:t>Daily Proofreading</a:t>
            </a:r>
          </a:p>
          <a:p>
            <a:pPr>
              <a:buFont typeface="Arial" pitchFamily="34" charset="0"/>
              <a:buChar char="•"/>
            </a:pPr>
            <a:r>
              <a:rPr lang="en-US" sz="1100" dirty="0">
                <a:latin typeface="CCFindTheCreeper" pitchFamily="2" charset="0"/>
                <a:ea typeface="CCFindTheCreeper" pitchFamily="2" charset="0"/>
              </a:rPr>
              <a:t>Persuasive Letter—Business style format</a:t>
            </a:r>
          </a:p>
        </p:txBody>
      </p:sp>
      <p:sp>
        <p:nvSpPr>
          <p:cNvPr id="12" name="TextBox 11"/>
          <p:cNvSpPr txBox="1"/>
          <p:nvPr/>
        </p:nvSpPr>
        <p:spPr>
          <a:xfrm>
            <a:off x="3869374" y="7467243"/>
            <a:ext cx="2819400" cy="430887"/>
          </a:xfrm>
          <a:prstGeom prst="rect">
            <a:avLst/>
          </a:prstGeom>
          <a:noFill/>
        </p:spPr>
        <p:txBody>
          <a:bodyPr wrap="square" rtlCol="0">
            <a:spAutoFit/>
          </a:bodyPr>
          <a:lstStyle/>
          <a:p>
            <a:pPr>
              <a:buFont typeface="Arial" pitchFamily="34" charset="0"/>
              <a:buChar char="•"/>
            </a:pPr>
            <a:r>
              <a:rPr lang="en-US" sz="1100" b="1" dirty="0">
                <a:latin typeface="CCFindTheCreeper" pitchFamily="2" charset="0"/>
                <a:ea typeface="CCFindTheCreeper" pitchFamily="2" charset="0"/>
              </a:rPr>
              <a:t>Science:  N/A</a:t>
            </a:r>
          </a:p>
          <a:p>
            <a:pPr>
              <a:buFont typeface="Arial" pitchFamily="34" charset="0"/>
              <a:buChar char="•"/>
            </a:pPr>
            <a:r>
              <a:rPr lang="en-US" sz="1100" b="1" dirty="0">
                <a:latin typeface="CCFindTheCreeper" pitchFamily="2" charset="0"/>
                <a:ea typeface="CCFindTheCreeper" pitchFamily="2" charset="0"/>
              </a:rPr>
              <a:t>Social Studies:  </a:t>
            </a:r>
            <a:r>
              <a:rPr lang="en-US" sz="1100" dirty="0">
                <a:latin typeface="CCFindTheCreeper" pitchFamily="2" charset="0"/>
                <a:ea typeface="CCFindTheCreeper" pitchFamily="2" charset="0"/>
              </a:rPr>
              <a:t> Ch. 9, L#3 &amp; #4</a:t>
            </a:r>
          </a:p>
        </p:txBody>
      </p:sp>
      <p:sp>
        <p:nvSpPr>
          <p:cNvPr id="13" name="TextBox 12"/>
          <p:cNvSpPr txBox="1"/>
          <p:nvPr/>
        </p:nvSpPr>
        <p:spPr>
          <a:xfrm>
            <a:off x="534354" y="4996630"/>
            <a:ext cx="2417794" cy="215444"/>
          </a:xfrm>
          <a:prstGeom prst="rect">
            <a:avLst/>
          </a:prstGeom>
          <a:noFill/>
        </p:spPr>
        <p:txBody>
          <a:bodyPr wrap="square" rtlCol="0">
            <a:spAutoFit/>
          </a:bodyPr>
          <a:lstStyle/>
          <a:p>
            <a:pPr algn="ctr"/>
            <a:endParaRPr lang="en-US" sz="800" dirty="0">
              <a:latin typeface="CCFindTheCreeper" pitchFamily="2" charset="0"/>
              <a:ea typeface="CCFindTheCreeper" pitchFamily="2" charset="0"/>
            </a:endParaRPr>
          </a:p>
        </p:txBody>
      </p:sp>
      <p:sp>
        <p:nvSpPr>
          <p:cNvPr id="14" name="TextBox 13"/>
          <p:cNvSpPr txBox="1"/>
          <p:nvPr/>
        </p:nvSpPr>
        <p:spPr>
          <a:xfrm>
            <a:off x="451316" y="6965011"/>
            <a:ext cx="2803450" cy="1461939"/>
          </a:xfrm>
          <a:prstGeom prst="rect">
            <a:avLst/>
          </a:prstGeom>
          <a:noFill/>
        </p:spPr>
        <p:txBody>
          <a:bodyPr wrap="square" rtlCol="0">
            <a:spAutoFit/>
          </a:bodyPr>
          <a:lstStyle/>
          <a:p>
            <a:r>
              <a:rPr lang="en-US" sz="1100" b="1" dirty="0"/>
              <a:t>Monday, March 2</a:t>
            </a:r>
            <a:r>
              <a:rPr lang="en-US" sz="1100" b="1" baseline="30000" dirty="0"/>
              <a:t>nd</a:t>
            </a:r>
            <a:r>
              <a:rPr lang="en-US" sz="1100" b="1" dirty="0"/>
              <a:t>: </a:t>
            </a:r>
            <a:r>
              <a:rPr lang="en-US" sz="1100" dirty="0"/>
              <a:t>Yearbook orders are due</a:t>
            </a:r>
          </a:p>
          <a:p>
            <a:r>
              <a:rPr lang="en-US" sz="1100" b="1" dirty="0"/>
              <a:t>Thursday, March 5</a:t>
            </a:r>
            <a:r>
              <a:rPr lang="en-US" sz="1100" b="1" baseline="30000" dirty="0"/>
              <a:t>th</a:t>
            </a:r>
            <a:r>
              <a:rPr lang="en-US" sz="1100" b="1" dirty="0"/>
              <a:t>:  </a:t>
            </a:r>
            <a:r>
              <a:rPr lang="en-US" sz="1100" dirty="0"/>
              <a:t>Math &amp; Science Night 6:00-7:15p</a:t>
            </a:r>
          </a:p>
          <a:p>
            <a:r>
              <a:rPr lang="en-US" sz="1100" b="1" dirty="0"/>
              <a:t>Saturday, March 7th:  </a:t>
            </a:r>
            <a:r>
              <a:rPr lang="en-US" sz="1100" dirty="0"/>
              <a:t>NM Foundation dinner</a:t>
            </a:r>
          </a:p>
          <a:p>
            <a:r>
              <a:rPr lang="en-US" sz="1100" b="1" dirty="0"/>
              <a:t>Monday, March 16</a:t>
            </a:r>
            <a:r>
              <a:rPr lang="en-US" sz="1100" b="1" baseline="30000" dirty="0"/>
              <a:t>th</a:t>
            </a:r>
            <a:r>
              <a:rPr lang="en-US" sz="1100" b="1" dirty="0"/>
              <a:t>:   </a:t>
            </a:r>
            <a:r>
              <a:rPr lang="en-US" sz="1100" dirty="0"/>
              <a:t>IAR testing begins and goes through the 23rd</a:t>
            </a:r>
            <a:endParaRPr lang="en-US" sz="1100" b="1" dirty="0"/>
          </a:p>
          <a:p>
            <a:r>
              <a:rPr lang="en-US" sz="1100" b="1" dirty="0"/>
              <a:t>Wednesday, March 18th:  </a:t>
            </a:r>
            <a:r>
              <a:rPr lang="en-US" sz="1100" dirty="0"/>
              <a:t>End of  3</a:t>
            </a:r>
            <a:r>
              <a:rPr lang="en-US" sz="1100" baseline="30000" dirty="0"/>
              <a:t>rd</a:t>
            </a:r>
            <a:r>
              <a:rPr lang="en-US" sz="1100" dirty="0"/>
              <a:t> quarter </a:t>
            </a:r>
          </a:p>
          <a:p>
            <a:endParaRPr lang="en-US" sz="1200" dirty="0"/>
          </a:p>
        </p:txBody>
      </p:sp>
      <p:sp>
        <p:nvSpPr>
          <p:cNvPr id="15" name="TextBox 14"/>
          <p:cNvSpPr txBox="1"/>
          <p:nvPr/>
        </p:nvSpPr>
        <p:spPr>
          <a:xfrm>
            <a:off x="784815" y="544536"/>
            <a:ext cx="5486400" cy="461665"/>
          </a:xfrm>
          <a:prstGeom prst="rect">
            <a:avLst/>
          </a:prstGeom>
          <a:noFill/>
        </p:spPr>
        <p:txBody>
          <a:bodyPr wrap="square" rtlCol="0">
            <a:spAutoFit/>
          </a:bodyPr>
          <a:lstStyle/>
          <a:p>
            <a:pPr algn="ctr"/>
            <a:r>
              <a:rPr lang="en-US" sz="2400" b="1" dirty="0">
                <a:solidFill>
                  <a:schemeClr val="bg2"/>
                </a:solidFill>
                <a:latin typeface="CCAreYouForReal" pitchFamily="2" charset="0"/>
                <a:ea typeface="CCAreYouForReal" pitchFamily="2" charset="0"/>
              </a:rPr>
              <a:t>A Peek at This Week in…</a:t>
            </a:r>
          </a:p>
        </p:txBody>
      </p:sp>
      <p:sp>
        <p:nvSpPr>
          <p:cNvPr id="16" name="TextBox 15"/>
          <p:cNvSpPr txBox="1"/>
          <p:nvPr/>
        </p:nvSpPr>
        <p:spPr>
          <a:xfrm>
            <a:off x="368856" y="2138133"/>
            <a:ext cx="2843967" cy="553998"/>
          </a:xfrm>
          <a:prstGeom prst="rect">
            <a:avLst/>
          </a:prstGeom>
          <a:noFill/>
        </p:spPr>
        <p:txBody>
          <a:bodyPr wrap="square" rtlCol="0">
            <a:spAutoFit/>
          </a:bodyPr>
          <a:lstStyle/>
          <a:p>
            <a:pPr algn="ctr"/>
            <a:r>
              <a:rPr lang="en-US" b="1" dirty="0">
                <a:latin typeface="CCAreYouForReal" pitchFamily="2" charset="0"/>
                <a:ea typeface="CCAreYouForReal" pitchFamily="2" charset="0"/>
              </a:rPr>
              <a:t>Reminders</a:t>
            </a:r>
          </a:p>
          <a:p>
            <a:pPr algn="ctr"/>
            <a:endParaRPr lang="en-US" sz="1200" b="1" dirty="0">
              <a:latin typeface="CCAreYouForReal" pitchFamily="2" charset="0"/>
              <a:ea typeface="CCAreYouForReal" pitchFamily="2" charset="0"/>
            </a:endParaRPr>
          </a:p>
        </p:txBody>
      </p:sp>
      <p:sp>
        <p:nvSpPr>
          <p:cNvPr id="17" name="TextBox 16"/>
          <p:cNvSpPr txBox="1"/>
          <p:nvPr/>
        </p:nvSpPr>
        <p:spPr>
          <a:xfrm>
            <a:off x="425916" y="6639077"/>
            <a:ext cx="2819400" cy="461665"/>
          </a:xfrm>
          <a:prstGeom prst="rect">
            <a:avLst/>
          </a:prstGeom>
          <a:noFill/>
        </p:spPr>
        <p:txBody>
          <a:bodyPr wrap="square" rtlCol="0">
            <a:spAutoFit/>
          </a:bodyPr>
          <a:lstStyle/>
          <a:p>
            <a:pPr algn="ctr"/>
            <a:r>
              <a:rPr lang="en-US" sz="2400" b="1" dirty="0">
                <a:latin typeface="CCAreYouForReal" pitchFamily="2" charset="0"/>
                <a:ea typeface="CCAreYouForReal" pitchFamily="2" charset="0"/>
              </a:rPr>
              <a:t>Upcoming Events</a:t>
            </a:r>
            <a:endParaRPr lang="en-US" b="1" dirty="0">
              <a:latin typeface="CCAreYouForReal" pitchFamily="2" charset="0"/>
              <a:ea typeface="CCAreYouForReal" pitchFamily="2" charset="0"/>
            </a:endParaRPr>
          </a:p>
        </p:txBody>
      </p:sp>
      <p:sp>
        <p:nvSpPr>
          <p:cNvPr id="18" name="TextBox 17"/>
          <p:cNvSpPr txBox="1"/>
          <p:nvPr/>
        </p:nvSpPr>
        <p:spPr>
          <a:xfrm>
            <a:off x="4114799" y="2720125"/>
            <a:ext cx="2133600" cy="307777"/>
          </a:xfrm>
          <a:prstGeom prst="rect">
            <a:avLst/>
          </a:prstGeom>
          <a:noFill/>
        </p:spPr>
        <p:txBody>
          <a:bodyPr wrap="square" rtlCol="0">
            <a:spAutoFit/>
          </a:bodyPr>
          <a:lstStyle/>
          <a:p>
            <a:pPr algn="ctr"/>
            <a:r>
              <a:rPr lang="en-US" sz="1400" b="1" dirty="0">
                <a:latin typeface="CCAreYouForReal" pitchFamily="2" charset="0"/>
                <a:ea typeface="CCAreYouForReal" pitchFamily="2" charset="0"/>
              </a:rPr>
              <a:t>Math (McFarland)</a:t>
            </a:r>
          </a:p>
        </p:txBody>
      </p:sp>
      <p:sp>
        <p:nvSpPr>
          <p:cNvPr id="19" name="TextBox 18"/>
          <p:cNvSpPr txBox="1"/>
          <p:nvPr/>
        </p:nvSpPr>
        <p:spPr>
          <a:xfrm>
            <a:off x="4084738" y="4080294"/>
            <a:ext cx="2133600" cy="1046440"/>
          </a:xfrm>
          <a:prstGeom prst="rect">
            <a:avLst/>
          </a:prstGeom>
          <a:noFill/>
        </p:spPr>
        <p:txBody>
          <a:bodyPr wrap="square" rtlCol="0">
            <a:spAutoFit/>
          </a:bodyPr>
          <a:lstStyle/>
          <a:p>
            <a:pPr algn="ctr"/>
            <a:r>
              <a:rPr lang="en-US" sz="1400" b="1" dirty="0">
                <a:latin typeface="CCAreYouForReal" pitchFamily="2" charset="0"/>
                <a:ea typeface="CCAreYouForReal" pitchFamily="2" charset="0"/>
              </a:rPr>
              <a:t>Reading (McFarland)</a:t>
            </a:r>
          </a:p>
          <a:p>
            <a:pPr algn="ctr"/>
            <a:r>
              <a:rPr lang="en-US" sz="1200" dirty="0">
                <a:latin typeface="CCAreYouForReal" pitchFamily="2" charset="0"/>
                <a:ea typeface="CCAreYouForReal" pitchFamily="2" charset="0"/>
              </a:rPr>
              <a:t>Unit 3, L#13 (See the skills &amp; strategies sheets for the unit from last week.)</a:t>
            </a:r>
          </a:p>
          <a:p>
            <a:pPr algn="ctr"/>
            <a:r>
              <a:rPr lang="en-US" sz="1200" dirty="0">
                <a:latin typeface="CCAreYouForReal" pitchFamily="2" charset="0"/>
                <a:ea typeface="CCAreYouForReal" pitchFamily="2" charset="0"/>
              </a:rPr>
              <a:t>Tests this Thursday!!</a:t>
            </a:r>
          </a:p>
        </p:txBody>
      </p:sp>
      <p:sp>
        <p:nvSpPr>
          <p:cNvPr id="20" name="TextBox 19"/>
          <p:cNvSpPr txBox="1"/>
          <p:nvPr/>
        </p:nvSpPr>
        <p:spPr>
          <a:xfrm>
            <a:off x="4051005" y="5242981"/>
            <a:ext cx="2133600" cy="307777"/>
          </a:xfrm>
          <a:prstGeom prst="rect">
            <a:avLst/>
          </a:prstGeom>
          <a:noFill/>
        </p:spPr>
        <p:txBody>
          <a:bodyPr wrap="square" rtlCol="0">
            <a:spAutoFit/>
          </a:bodyPr>
          <a:lstStyle/>
          <a:p>
            <a:pPr algn="ctr"/>
            <a:r>
              <a:rPr lang="en-US" sz="1400" b="1" dirty="0">
                <a:latin typeface="CCAreYouForReal" pitchFamily="2" charset="0"/>
                <a:ea typeface="CCAreYouForReal" pitchFamily="2" charset="0"/>
              </a:rPr>
              <a:t>Spelling (McFarland)</a:t>
            </a:r>
          </a:p>
        </p:txBody>
      </p:sp>
      <p:sp>
        <p:nvSpPr>
          <p:cNvPr id="21" name="TextBox 20"/>
          <p:cNvSpPr txBox="1"/>
          <p:nvPr/>
        </p:nvSpPr>
        <p:spPr>
          <a:xfrm>
            <a:off x="3803355" y="5973700"/>
            <a:ext cx="2628900" cy="523220"/>
          </a:xfrm>
          <a:prstGeom prst="rect">
            <a:avLst/>
          </a:prstGeom>
          <a:noFill/>
        </p:spPr>
        <p:txBody>
          <a:bodyPr wrap="square" rtlCol="0">
            <a:spAutoFit/>
          </a:bodyPr>
          <a:lstStyle/>
          <a:p>
            <a:pPr algn="ctr"/>
            <a:r>
              <a:rPr lang="en-US" sz="1400" b="1" dirty="0">
                <a:latin typeface="CCAreYouForReal" pitchFamily="2" charset="0"/>
                <a:ea typeface="CCAreYouForReal" pitchFamily="2" charset="0"/>
              </a:rPr>
              <a:t>Language Arts/Writing (McFarland)</a:t>
            </a:r>
          </a:p>
        </p:txBody>
      </p:sp>
      <p:sp>
        <p:nvSpPr>
          <p:cNvPr id="22" name="TextBox 21"/>
          <p:cNvSpPr txBox="1"/>
          <p:nvPr/>
        </p:nvSpPr>
        <p:spPr>
          <a:xfrm>
            <a:off x="3771899" y="7206740"/>
            <a:ext cx="2819400" cy="523220"/>
          </a:xfrm>
          <a:prstGeom prst="rect">
            <a:avLst/>
          </a:prstGeom>
          <a:noFill/>
        </p:spPr>
        <p:txBody>
          <a:bodyPr wrap="square" rtlCol="0">
            <a:spAutoFit/>
          </a:bodyPr>
          <a:lstStyle/>
          <a:p>
            <a:pPr algn="ctr"/>
            <a:r>
              <a:rPr lang="en-US" sz="1400" b="1" dirty="0">
                <a:latin typeface="CCAreYouForReal" pitchFamily="2" charset="0"/>
                <a:ea typeface="CCAreYouForReal" pitchFamily="2" charset="0"/>
              </a:rPr>
              <a:t>Science/ Social Studies (Eldridge)</a:t>
            </a:r>
          </a:p>
        </p:txBody>
      </p:sp>
      <p:sp>
        <p:nvSpPr>
          <p:cNvPr id="2" name="TextBox 1"/>
          <p:cNvSpPr txBox="1"/>
          <p:nvPr/>
        </p:nvSpPr>
        <p:spPr>
          <a:xfrm>
            <a:off x="765883" y="1992698"/>
            <a:ext cx="2104792" cy="230832"/>
          </a:xfrm>
          <a:prstGeom prst="rect">
            <a:avLst/>
          </a:prstGeom>
          <a:noFill/>
        </p:spPr>
        <p:txBody>
          <a:bodyPr wrap="square" rtlCol="0">
            <a:spAutoFit/>
          </a:bodyPr>
          <a:lstStyle/>
          <a:p>
            <a:endParaRPr lang="en-US" sz="900" dirty="0">
              <a:latin typeface="CCFindTheCreeper" pitchFamily="2" charset="0"/>
              <a:ea typeface="CCFindTheCreeper" pitchFamily="2" charset="0"/>
            </a:endParaRPr>
          </a:p>
        </p:txBody>
      </p:sp>
      <p:sp>
        <p:nvSpPr>
          <p:cNvPr id="3" name="TextBox 2">
            <a:extLst>
              <a:ext uri="{FF2B5EF4-FFF2-40B4-BE49-F238E27FC236}">
                <a16:creationId xmlns:a16="http://schemas.microsoft.com/office/drawing/2014/main" id="{4C6D59D4-C4B6-4420-A1BD-D3714D1E1D62}"/>
              </a:ext>
            </a:extLst>
          </p:cNvPr>
          <p:cNvSpPr txBox="1"/>
          <p:nvPr/>
        </p:nvSpPr>
        <p:spPr>
          <a:xfrm>
            <a:off x="595508" y="4828628"/>
            <a:ext cx="2295486" cy="1220847"/>
          </a:xfrm>
          <a:prstGeom prst="rect">
            <a:avLst/>
          </a:prstGeom>
          <a:noFill/>
        </p:spPr>
        <p:txBody>
          <a:bodyPr wrap="square" rtlCol="0">
            <a:spAutoFit/>
          </a:bodyPr>
          <a:lstStyle/>
          <a:p>
            <a:pPr algn="ctr"/>
            <a:r>
              <a:rPr lang="en-US" sz="1600" baseline="30000" dirty="0"/>
              <a:t>Hall of Presidents was a huge success!  The students did an amazing job, and I am so proud of them!  Thank you to all the parents and guardians who helped their students prepare for their role.  Thank you for attending!</a:t>
            </a:r>
          </a:p>
          <a:p>
            <a:endParaRPr lang="en-US" sz="1400" baseline="30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1848</TotalTime>
  <Words>273</Words>
  <Application>Microsoft Office PowerPoint</Application>
  <PresentationFormat>On-screen Show (4:3)</PresentationFormat>
  <Paragraphs>31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CCAreYouForReal</vt:lpstr>
      <vt:lpstr>CCFindTheCreeper</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Aynsley</dc:creator>
  <cp:lastModifiedBy>Dawn McFarland</cp:lastModifiedBy>
  <cp:revision>77</cp:revision>
  <cp:lastPrinted>2020-02-07T19:48:29Z</cp:lastPrinted>
  <dcterms:created xsi:type="dcterms:W3CDTF">2014-08-01T12:31:54Z</dcterms:created>
  <dcterms:modified xsi:type="dcterms:W3CDTF">2020-02-24T20:31:08Z</dcterms:modified>
</cp:coreProperties>
</file>